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Open Sans Light"/>
      <p:regular r:id="rId31"/>
      <p:bold r:id="rId32"/>
      <p:italic r:id="rId33"/>
      <p:boldItalic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Light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penSansLight-italic.fntdata"/><Relationship Id="rId10" Type="http://schemas.openxmlformats.org/officeDocument/2006/relationships/slide" Target="slides/slide5.xml"/><Relationship Id="rId32" Type="http://schemas.openxmlformats.org/officeDocument/2006/relationships/font" Target="fonts/OpenSansLight-bold.fntdata"/><Relationship Id="rId13" Type="http://schemas.openxmlformats.org/officeDocument/2006/relationships/slide" Target="slides/slide8.xml"/><Relationship Id="rId35" Type="http://schemas.openxmlformats.org/officeDocument/2006/relationships/font" Target="fonts/OpenSans-regular.fntdata"/><Relationship Id="rId12" Type="http://schemas.openxmlformats.org/officeDocument/2006/relationships/slide" Target="slides/slide7.xml"/><Relationship Id="rId34" Type="http://schemas.openxmlformats.org/officeDocument/2006/relationships/font" Target="fonts/OpenSansLight-boldItalic.fntdata"/><Relationship Id="rId15" Type="http://schemas.openxmlformats.org/officeDocument/2006/relationships/slide" Target="slides/slide10.xml"/><Relationship Id="rId37" Type="http://schemas.openxmlformats.org/officeDocument/2006/relationships/font" Target="fonts/OpenSans-italic.fntdata"/><Relationship Id="rId14" Type="http://schemas.openxmlformats.org/officeDocument/2006/relationships/slide" Target="slides/slide9.xml"/><Relationship Id="rId36" Type="http://schemas.openxmlformats.org/officeDocument/2006/relationships/font" Target="fonts/Open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ac71aa12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9ac71aa12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b0ae10e8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b0ae10e8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b0ae10e86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9b0ae10e86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b0ae10e86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9b0ae10e86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b0ae10e86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9b0ae10e86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6e047efa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6e047efa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Uplně to stejné může platit pro designéra a kodérku.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37dd72ae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37dd72ae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37dd72ae3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37dd72ae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Hodně jsem toho určitě zapomněla říct, neváhejte se ptát na slacku, sdílejte zkušenosti a zajímavosti mezi sebou, tím se nejvíc naučíte.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Každý designér má jiný názor a nemusí být špatně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1d084faf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1d084faf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1d084faf2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1d084faf2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1d084faf2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1d084faf2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e0f60f6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92e0f60f6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Popsat, jak to probíhá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1d084faf2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1d084faf2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1d084faf2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1d084faf2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1d084faf2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1d084faf2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1d084faf2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1d084faf2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1d084faf2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1d084faf2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1d084faf2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1d084faf2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92e0f60f6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92e0f60f6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37dd72ae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37dd72ae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2e9da97c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2e9da97c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Často si hledám výzkum nebo článek k aktuálnímu tématu (třeba velikost fontu)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2e9da97c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2e9da97c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Mít aspoň základní znalost nějakého grafického programu.</a:t>
            </a:r>
            <a:endParaRPr sz="1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2e9da97c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92e9da97c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2e9da97c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92e9da97c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2e9da97c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2e9da97c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Title - verze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45875" y="14932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86475" y="3202675"/>
            <a:ext cx="5102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 u="none" cap="none" strike="noStrike">
                <a:solidFill>
                  <a:schemeClr val="lt1"/>
                </a:solidFill>
              </a:defRPr>
            </a:lvl1pPr>
            <a:lvl2pPr indent="0" lvl="1" marL="3429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2pPr>
            <a:lvl3pPr indent="0" lvl="2" marL="685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3pPr>
            <a:lvl4pPr indent="0" lvl="3" marL="10287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4pPr>
            <a:lvl5pPr indent="0" lvl="4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5pPr>
            <a:lvl6pPr indent="0" lvl="5" marL="17145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6pPr>
            <a:lvl7pPr indent="0" lvl="6" marL="2057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7pPr>
            <a:lvl8pPr indent="0" lvl="7" marL="24003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8pPr>
            <a:lvl9pPr indent="0" lvl="8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Claim - modré pozadí">
  <p:cSld name="CUSTOM_4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Claim - bílé pozadí">
  <p:cSld name="CUSTOM_4_1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- Claim minimal">
  <p:cSld name="CUSTOM_4_1_1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/>
          <p:nvPr>
            <p:ph type="title"/>
          </p:nvPr>
        </p:nvSpPr>
        <p:spPr>
          <a:xfrm>
            <a:off x="452625" y="189660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Claim - gradient foto">
  <p:cSld name="OBJECT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idx="12" type="sldNum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14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44">
          <p15:clr>
            <a:srgbClr val="FA7B17"/>
          </p15:clr>
        </p15:guide>
        <p15:guide id="2" pos="2880">
          <p15:clr>
            <a:srgbClr val="FA7B17"/>
          </p15:clr>
        </p15:guide>
        <p15:guide id="3" pos="272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Claim - gradient vlastní foto">
  <p:cSld name="OBJECT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/>
          <p:nvPr>
            <p:ph idx="12" type="sldNum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15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44">
          <p15:clr>
            <a:srgbClr val="FA7B17"/>
          </p15:clr>
        </p15:guide>
        <p15:guide id="2" pos="2880">
          <p15:clr>
            <a:srgbClr val="FA7B17"/>
          </p15:clr>
        </p15:guide>
        <p15:guide id="3" pos="272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Sekce s podnadpisem">
  <p:cSld name="CUSTOM_5">
    <p:bg>
      <p:bgPr>
        <a:solidFill>
          <a:schemeClr val="dk2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/>
          <p:nvPr>
            <p:ph type="title"/>
          </p:nvPr>
        </p:nvSpPr>
        <p:spPr>
          <a:xfrm>
            <a:off x="467000" y="2571750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" name="Google Shape;49;p16"/>
          <p:cNvSpPr txBox="1"/>
          <p:nvPr>
            <p:ph idx="1" type="subTitle"/>
          </p:nvPr>
        </p:nvSpPr>
        <p:spPr>
          <a:xfrm>
            <a:off x="445225" y="3211350"/>
            <a:ext cx="82389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Medailonek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 title="Nadpis"/>
          <p:cNvSpPr txBox="1"/>
          <p:nvPr>
            <p:ph type="title"/>
          </p:nvPr>
        </p:nvSpPr>
        <p:spPr>
          <a:xfrm>
            <a:off x="5021600" y="3328100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" name="Google Shape;52;p17"/>
          <p:cNvSpPr txBox="1"/>
          <p:nvPr>
            <p:ph idx="1" type="body"/>
          </p:nvPr>
        </p:nvSpPr>
        <p:spPr>
          <a:xfrm>
            <a:off x="5021600" y="1098600"/>
            <a:ext cx="3669900" cy="19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" name="Google Shape;53;p17"/>
          <p:cNvSpPr txBox="1"/>
          <p:nvPr>
            <p:ph idx="2" type="subTitle"/>
          </p:nvPr>
        </p:nvSpPr>
        <p:spPr>
          <a:xfrm>
            <a:off x="4892325" y="3680850"/>
            <a:ext cx="3669900" cy="50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i="1" sz="1800">
                <a:solidFill>
                  <a:srgbClr val="888888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05">
          <p15:clr>
            <a:srgbClr val="FA7B17"/>
          </p15:clr>
        </p15:guide>
        <p15:guide id="2" pos="488">
          <p15:clr>
            <a:srgbClr val="4A86E8"/>
          </p15:clr>
        </p15:guide>
        <p15:guide id="3" pos="2381">
          <p15:clr>
            <a:srgbClr val="4A86E8"/>
          </p15:clr>
        </p15:guide>
        <p15:guide id="4" orient="horz" pos="669">
          <p15:clr>
            <a:srgbClr val="4A86E8"/>
          </p15:clr>
        </p15:guide>
        <p15:guide id="5" orient="horz" pos="2563">
          <p15:clr>
            <a:srgbClr val="4A86E8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Sponzoři - delší text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idx="1" type="body"/>
          </p:nvPr>
        </p:nvSpPr>
        <p:spPr>
          <a:xfrm>
            <a:off x="453200" y="1022397"/>
            <a:ext cx="82383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6" name="Google Shape;56;p18"/>
          <p:cNvSpPr txBox="1"/>
          <p:nvPr>
            <p:ph type="title"/>
          </p:nvPr>
        </p:nvSpPr>
        <p:spPr>
          <a:xfrm>
            <a:off x="453200" y="438625"/>
            <a:ext cx="6926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Sponzoři - heslo">
  <p:cSld name="CUSTOM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9"/>
          <p:cNvSpPr txBox="1"/>
          <p:nvPr>
            <p:ph type="title"/>
          </p:nvPr>
        </p:nvSpPr>
        <p:spPr>
          <a:xfrm>
            <a:off x="453200" y="1905200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61" name="Google Shape;6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Title - verze 2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45875" y="3619475"/>
            <a:ext cx="8247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86475" y="4290875"/>
            <a:ext cx="68616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0" sz="1800" u="none" cap="none" strike="noStrike">
                <a:solidFill>
                  <a:srgbClr val="888888"/>
                </a:solidFill>
              </a:defRPr>
            </a:lvl1pPr>
            <a:lvl2pPr indent="0" lvl="1" marL="3429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2pPr>
            <a:lvl3pPr indent="0" lvl="2" marL="685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3pPr>
            <a:lvl4pPr indent="0" lvl="3" marL="10287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4pPr>
            <a:lvl5pPr indent="0" lvl="4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5pPr>
            <a:lvl6pPr indent="0" lvl="5" marL="17145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6pPr>
            <a:lvl7pPr indent="0" lvl="6" marL="2057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7pPr>
            <a:lvl8pPr indent="0" lvl="7" marL="24003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8pPr>
            <a:lvl9pPr indent="0" lvl="8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Základní - 1row">
  <p:cSld name="OBJECT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Základní - 2row">
  <p:cSld name="OBJECT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body"/>
          </p:nvPr>
        </p:nvSpPr>
        <p:spPr>
          <a:xfrm>
            <a:off x="453200" y="1443050"/>
            <a:ext cx="8238300" cy="30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453200" y="438625"/>
            <a:ext cx="82383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Foto - půl vpravo">
  <p:cSld name="OBJECT_2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idx="12" type="sldNum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6" title="Nadpis"/>
          <p:cNvSpPr txBox="1"/>
          <p:nvPr>
            <p:ph type="title"/>
          </p:nvPr>
        </p:nvSpPr>
        <p:spPr>
          <a:xfrm>
            <a:off x="453200" y="438625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3200" y="1022400"/>
            <a:ext cx="36699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Foto - půl vlevo">
  <p:cSld name="OBJECT_2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2" type="sldNum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7" title="Nadpis"/>
          <p:cNvSpPr txBox="1"/>
          <p:nvPr>
            <p:ph type="title"/>
          </p:nvPr>
        </p:nvSpPr>
        <p:spPr>
          <a:xfrm>
            <a:off x="5021600" y="438625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5021600" y="1022400"/>
            <a:ext cx="36699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Foto - velká s krátkým textem">
  <p:cSld name="OBJECT_2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idx="1" type="body"/>
          </p:nvPr>
        </p:nvSpPr>
        <p:spPr>
          <a:xfrm>
            <a:off x="453200" y="3981795"/>
            <a:ext cx="82383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426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Prázdný">
  <p:cSld name="CUSTOM_2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Prázdný s logem">
  <p:cSld name="CUSTOM_3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5">
          <p15:clr>
            <a:srgbClr val="000000"/>
          </p15:clr>
        </p15:guide>
        <p15:guide id="4" pos="5475">
          <p15:clr>
            <a:srgbClr val="000000"/>
          </p15:clr>
        </p15:guide>
        <p15:guide id="5" orient="horz" pos="276">
          <p15:clr>
            <a:srgbClr val="000000"/>
          </p15:clr>
        </p15:guide>
        <p15:guide id="6" orient="horz" pos="2833">
          <p15:clr>
            <a:srgbClr val="0000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hyperlink" Target="https://ebrana.cz/blog/10-prikazani-spickoveho-responzivniho-webdesignu" TargetMode="External"/><Relationship Id="rId10" Type="http://schemas.openxmlformats.org/officeDocument/2006/relationships/hyperlink" Target="https://lenkadoleckova.cz/blog/zaklady-teorie-barev-i-jak-barvy-ovlivnuji-emoce-lidi#" TargetMode="External"/><Relationship Id="rId13" Type="http://schemas.openxmlformats.org/officeDocument/2006/relationships/hyperlink" Target="https://www.onlio.com/-/typografie-na-webu-1.-dil" TargetMode="External"/><Relationship Id="rId12" Type="http://schemas.openxmlformats.org/officeDocument/2006/relationships/hyperlink" Target="https://www.rascasone.com/cs/blog/webdesign-tipy-pravidla-trendy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uxplanet.org/top-ten-front-end-design-rules-for-developers-b4ff60642a5" TargetMode="External"/><Relationship Id="rId4" Type="http://schemas.openxmlformats.org/officeDocument/2006/relationships/hyperlink" Target="https://medium.com/@thomlom/why-learning-design-is-important-for-front-end-developers-af44024ee492" TargetMode="External"/><Relationship Id="rId9" Type="http://schemas.openxmlformats.org/officeDocument/2006/relationships/hyperlink" Target="https://www.webnia.cz/deje-se/co-je-to-wireframe-a-proc-je-dulezity-pro-vyvoj-webu" TargetMode="External"/><Relationship Id="rId14" Type="http://schemas.openxmlformats.org/officeDocument/2006/relationships/hyperlink" Target="https://www.inizio.cz/blog/webova-typografie/" TargetMode="External"/><Relationship Id="rId5" Type="http://schemas.openxmlformats.org/officeDocument/2006/relationships/hyperlink" Target="https://medium.com/free-code-camp/user-experience-explained-in-5-minutes-for-newbie-front-end-developers-1293c1521407" TargetMode="External"/><Relationship Id="rId6" Type="http://schemas.openxmlformats.org/officeDocument/2006/relationships/hyperlink" Target="https://medium.com/envato/our-top-10-free-tools-for-frontend-web-development-15d8a6052652" TargetMode="External"/><Relationship Id="rId7" Type="http://schemas.openxmlformats.org/officeDocument/2006/relationships/hyperlink" Target="https://www.nngroup.com/" TargetMode="External"/><Relationship Id="rId8" Type="http://schemas.openxmlformats.org/officeDocument/2006/relationships/hyperlink" Target="https://www.databazeknih.cz/knihy/ux-pro-zacatecniky-rychlokurz-100-lekci-414854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goodreads.com/book/show/22668729-hooked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goodreads.com/book/show/43978901-365-p-ik-z-n-grafick-ho-designu?ac=1&amp;from_search=true&amp;qid=Zf9BvoTY9u&amp;rank=1" TargetMode="External"/><Relationship Id="rId4" Type="http://schemas.openxmlformats.org/officeDocument/2006/relationships/hyperlink" Target="https://www.martinus.cz/?uItem=600723" TargetMode="External"/><Relationship Id="rId9" Type="http://schemas.openxmlformats.org/officeDocument/2006/relationships/hyperlink" Target="https://www.goodreads.com/book/show/50915093-je-d-l" TargetMode="External"/><Relationship Id="rId5" Type="http://schemas.openxmlformats.org/officeDocument/2006/relationships/hyperlink" Target="https://www.martinus.cz/?uItem=85103" TargetMode="External"/><Relationship Id="rId6" Type="http://schemas.openxmlformats.org/officeDocument/2006/relationships/hyperlink" Target="https://www.goodreads.com/book/show/23212601-web-ostr-jako-b-itva" TargetMode="External"/><Relationship Id="rId7" Type="http://schemas.openxmlformats.org/officeDocument/2006/relationships/hyperlink" Target="https://www.goodreads.com/book/show/17448732-kra-jako-um-lec" TargetMode="External"/><Relationship Id="rId8" Type="http://schemas.openxmlformats.org/officeDocument/2006/relationships/hyperlink" Target="https://www.goodreads.com/book/show/23462591-uka-co-d-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thenounproject.com/" TargetMode="External"/><Relationship Id="rId4" Type="http://schemas.openxmlformats.org/officeDocument/2006/relationships/hyperlink" Target="https://fontawesome.com/" TargetMode="External"/><Relationship Id="rId5" Type="http://schemas.openxmlformats.org/officeDocument/2006/relationships/hyperlink" Target="https://www.flaticon.com/" TargetMode="External"/><Relationship Id="rId6" Type="http://schemas.openxmlformats.org/officeDocument/2006/relationships/hyperlink" Target="https://icons8.com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ilincev.com/blog" TargetMode="External"/><Relationship Id="rId4" Type="http://schemas.openxmlformats.org/officeDocument/2006/relationships/hyperlink" Target="https://medium.com/refactoring-ui/7-practical-tips-for-cheating-at-design-40c736799886" TargetMode="External"/><Relationship Id="rId9" Type="http://schemas.openxmlformats.org/officeDocument/2006/relationships/hyperlink" Target="https://medium.com/envato/our-top-10-free-tools-for-frontend-web-development-15d8a6052652" TargetMode="External"/><Relationship Id="rId5" Type="http://schemas.openxmlformats.org/officeDocument/2006/relationships/hyperlink" Target="http://responsivetest.net/" TargetMode="External"/><Relationship Id="rId6" Type="http://schemas.openxmlformats.org/officeDocument/2006/relationships/hyperlink" Target="https://uxplanet.org/top-ten-front-end-design-rules-for-developers-b4ff60642a5" TargetMode="External"/><Relationship Id="rId7" Type="http://schemas.openxmlformats.org/officeDocument/2006/relationships/hyperlink" Target="https://medium.com/@thomlom/why-learning-design-is-important-for-front-end-developers-af44024ee492" TargetMode="External"/><Relationship Id="rId8" Type="http://schemas.openxmlformats.org/officeDocument/2006/relationships/hyperlink" Target="https://medium.com/free-code-camp/user-experience-explained-in-5-minutes-for-newbie-front-end-developers-1293c1521407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medium.muz.li/15-must-have-chrome-extensions-for-web-designers-and-front-end-developer-b12c1bd9490c" TargetMode="External"/><Relationship Id="rId4" Type="http://schemas.openxmlformats.org/officeDocument/2006/relationships/hyperlink" Target="https://chrome.google.com/webstore/detail/gofullpage-full-page-scre/fdpohaocaechififmbbbbbknoalclacl?hl=en-US" TargetMode="External"/><Relationship Id="rId5" Type="http://schemas.openxmlformats.org/officeDocument/2006/relationships/hyperlink" Target="http://eye-dropper.kepi.cz/" TargetMode="External"/><Relationship Id="rId6" Type="http://schemas.openxmlformats.org/officeDocument/2006/relationships/hyperlink" Target="https://chrome.google.com/webstore/detail/color-by-fardos/iibpgpkhpfggipbacjfeijkloidhmiei" TargetMode="External"/><Relationship Id="rId7" Type="http://schemas.openxmlformats.org/officeDocument/2006/relationships/hyperlink" Target="https://chrome.google.com/webstore/detail/colorzilla/bhlhnicpbhignbdhedgjhgdocnmhomnp" TargetMode="External"/><Relationship Id="rId8" Type="http://schemas.openxmlformats.org/officeDocument/2006/relationships/hyperlink" Target="https://chrome.google.com/webstore/detail/page-ruler-redux/giejhjebcalaheckengmchjekofhhma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 Design III</a:t>
            </a:r>
            <a:br>
              <a:rPr lang="en"/>
            </a:br>
            <a:r>
              <a:rPr lang="en" sz="1700"/>
              <a:t>Testování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Ostatní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Nejčastější problémy a Checklist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25" y="370213"/>
            <a:ext cx="3866099" cy="15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0"/>
          <p:cNvPicPr preferRelativeResize="0"/>
          <p:nvPr/>
        </p:nvPicPr>
        <p:blipFill rotWithShape="1">
          <a:blip r:embed="rId4">
            <a:alphaModFix/>
          </a:blip>
          <a:srcRect b="5116" l="2595" r="3357" t="4164"/>
          <a:stretch/>
        </p:blipFill>
        <p:spPr>
          <a:xfrm>
            <a:off x="740750" y="2242325"/>
            <a:ext cx="3244675" cy="2295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6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238" y="438627"/>
            <a:ext cx="5855524" cy="1347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8" name="Google Shape;12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9837" y="1916675"/>
            <a:ext cx="3604334" cy="3226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52" y="0"/>
            <a:ext cx="90648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67"/>
            <a:ext cx="9143998" cy="5136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325" y="152400"/>
            <a:ext cx="677135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4"/>
          <p:cNvSpPr txBox="1"/>
          <p:nvPr/>
        </p:nvSpPr>
        <p:spPr>
          <a:xfrm>
            <a:off x="6980400" y="4865100"/>
            <a:ext cx="21636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https://www.facebook.com/uxcreator/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5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Checklist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Vytvoř si protopersonu.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Zkontroluj si již existující komponenty na webu.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Zkontroluj si ostatní produkty, jestli nemají stejnou/podobnou komponentu.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Udělej si výzkum.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Brainstormuj s týmem.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Otestuj si wireframe na týmu.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Nech si zkontrolovat text.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Checklist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Zdroje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8"/>
          <p:cNvSpPr txBox="1"/>
          <p:nvPr>
            <p:ph idx="1" type="body"/>
          </p:nvPr>
        </p:nvSpPr>
        <p:spPr>
          <a:xfrm>
            <a:off x="453200" y="229875"/>
            <a:ext cx="8238300" cy="464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https://uxplanet.org/top-ten-front-end-design-rules-for-developers-b4ff60642a5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https://medium.com/@thomlom/why-learning-design-is-important-for-front-end-developers-af44024ee492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https://medium.com/free-code-camp/user-experience-explained-in-5-minutes-for-newbie-front-end-developers-1293c1521407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https://medium.com/envato/our-top-10-free-tools-for-frontend-web-development-15d8a6052652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https://www.nngroup.com/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en" sz="1200" u="sng">
                <a:solidFill>
                  <a:schemeClr val="hlink"/>
                </a:solidFill>
                <a:hlinkClick r:id="rId8"/>
              </a:rPr>
              <a:t>UX pro začátečníky, kniha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en" sz="1200" u="sng">
                <a:solidFill>
                  <a:schemeClr val="hlink"/>
                </a:solidFill>
                <a:hlinkClick r:id="rId9"/>
              </a:rPr>
              <a:t>https://www.webnia.cz/deje-se/co-je-to-wireframe-a-proc-je-dulezity-pro-vyvoj-webu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en" sz="1200" u="sng">
                <a:solidFill>
                  <a:schemeClr val="hlink"/>
                </a:solidFill>
                <a:hlinkClick r:id="rId10"/>
              </a:rPr>
              <a:t>https://lenkadoleckova.cz/blog/zaklady-teorie-barev-i-jak-barvy-ovlivnuji-emoce-lidi#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en" sz="1200" u="sng">
                <a:solidFill>
                  <a:schemeClr val="hlink"/>
                </a:solidFill>
                <a:hlinkClick r:id="rId11"/>
              </a:rPr>
              <a:t>https://ebrana.cz/blog/10-prikazani-spickoveho-responzivniho-webdesignu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en" sz="1200" u="sng">
                <a:solidFill>
                  <a:schemeClr val="hlink"/>
                </a:solidFill>
                <a:hlinkClick r:id="rId12"/>
              </a:rPr>
              <a:t>https://www.rascasone.com/cs/blog/webdesign-tipy-pravidla-trendy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en" sz="1200" u="sng">
                <a:solidFill>
                  <a:schemeClr val="hlink"/>
                </a:solidFill>
                <a:hlinkClick r:id="rId13"/>
              </a:rPr>
              <a:t>https://www.onlio.com/-/typografie-na-webu-1.-dil</a:t>
            </a:r>
            <a:endParaRPr sz="12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en" sz="1200" u="sng">
                <a:solidFill>
                  <a:schemeClr val="hlink"/>
                </a:solidFill>
                <a:hlinkClick r:id="rId14"/>
              </a:rPr>
              <a:t>https://www.inizio.cz/blog/webova-typografie/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Knihy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2"/>
          <p:cNvSpPr txBox="1"/>
          <p:nvPr>
            <p:ph type="title"/>
          </p:nvPr>
        </p:nvSpPr>
        <p:spPr>
          <a:xfrm>
            <a:off x="467000" y="2571750"/>
            <a:ext cx="8238900" cy="6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Testování</a:t>
            </a:r>
            <a:endParaRPr/>
          </a:p>
        </p:txBody>
      </p:sp>
      <p:sp>
        <p:nvSpPr>
          <p:cNvPr id="73" name="Google Shape;73;p22"/>
          <p:cNvSpPr txBox="1"/>
          <p:nvPr>
            <p:ph idx="1" type="subTitle"/>
          </p:nvPr>
        </p:nvSpPr>
        <p:spPr>
          <a:xfrm>
            <a:off x="445225" y="3211350"/>
            <a:ext cx="82389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810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0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365 přikázání grafického designu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u="sng">
                <a:solidFill>
                  <a:schemeClr val="hlink"/>
                </a:solidFill>
                <a:hlinkClick r:id="rId4"/>
              </a:rPr>
              <a:t>UX pro začátečníky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u="sng">
                <a:solidFill>
                  <a:schemeClr val="hlink"/>
                </a:solidFill>
                <a:hlinkClick r:id="rId5"/>
              </a:rPr>
              <a:t>Nenuťte uživatele přemýšlet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u="sng">
                <a:solidFill>
                  <a:schemeClr val="hlink"/>
                </a:solidFill>
                <a:hlinkClick r:id="rId6"/>
              </a:rPr>
              <a:t>Web ostrý jako břitva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u="sng">
                <a:solidFill>
                  <a:schemeClr val="hlink"/>
                </a:solidFill>
                <a:hlinkClick r:id="rId7"/>
              </a:rPr>
              <a:t>Kraď jako umělec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u="sng">
                <a:solidFill>
                  <a:schemeClr val="hlink"/>
                </a:solidFill>
                <a:hlinkClick r:id="rId8"/>
              </a:rPr>
              <a:t>Ukaž, co děláš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u="sng">
                <a:solidFill>
                  <a:schemeClr val="hlink"/>
                </a:solidFill>
                <a:hlinkClick r:id="rId9"/>
              </a:rPr>
              <a:t>Jeď dál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u="sng">
                <a:solidFill>
                  <a:schemeClr val="hlink"/>
                </a:solidFill>
                <a:hlinkClick r:id="rId10"/>
              </a:rPr>
              <a:t>Hooked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1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Zajímavé odkazy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2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The Noun Project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u="sng">
                <a:solidFill>
                  <a:schemeClr val="hlink"/>
                </a:solidFill>
                <a:hlinkClick r:id="rId4"/>
              </a:rPr>
              <a:t>Font Awesome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u="sng">
                <a:solidFill>
                  <a:schemeClr val="hlink"/>
                </a:solidFill>
                <a:hlinkClick r:id="rId5"/>
              </a:rPr>
              <a:t>FlatIcon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u="sng">
                <a:solidFill>
                  <a:schemeClr val="hlink"/>
                </a:solidFill>
                <a:hlinkClick r:id="rId6"/>
              </a:rPr>
              <a:t>Icons 8</a:t>
            </a:r>
            <a:endParaRPr/>
          </a:p>
        </p:txBody>
      </p:sp>
      <p:sp>
        <p:nvSpPr>
          <p:cNvPr id="187" name="Google Shape;187;p4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Ikony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3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https://www.ilincev.com/blog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u="sng">
                <a:solidFill>
                  <a:schemeClr val="hlink"/>
                </a:solidFill>
                <a:hlinkClick r:id="rId4"/>
              </a:rPr>
              <a:t>7 practical tips for cheating at design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u="sng">
                <a:solidFill>
                  <a:schemeClr val="hlink"/>
                </a:solidFill>
                <a:hlinkClick r:id="rId5"/>
              </a:rPr>
              <a:t>Responsive test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u="sng">
                <a:solidFill>
                  <a:schemeClr val="hlink"/>
                </a:solidFill>
                <a:hlinkClick r:id="rId6"/>
              </a:rPr>
              <a:t>Top ten front-end design rules for developers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u="sng">
                <a:solidFill>
                  <a:schemeClr val="hlink"/>
                </a:solidFill>
                <a:hlinkClick r:id="rId7"/>
              </a:rPr>
              <a:t>Why learning design is important for front-end developers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u="sng">
                <a:solidFill>
                  <a:schemeClr val="hlink"/>
                </a:solidFill>
                <a:hlinkClick r:id="rId8"/>
              </a:rPr>
              <a:t>User experience explained in 5 minutes for newbie front-end developers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u="sng">
                <a:solidFill>
                  <a:schemeClr val="hlink"/>
                </a:solidFill>
                <a:hlinkClick r:id="rId9"/>
              </a:rPr>
              <a:t>Our top 10 free tools for frontend web development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4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Další užitečné odkazy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4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Doplňky do Chrome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5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Medium.com, 15 must have chrome extensions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u="sng">
                <a:solidFill>
                  <a:schemeClr val="hlink"/>
                </a:solidFill>
                <a:hlinkClick r:id="rId4"/>
              </a:rPr>
              <a:t>GoFullPage – Full Page Screen Capture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Barvy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 u="sng">
                <a:solidFill>
                  <a:schemeClr val="hlink"/>
                </a:solidFill>
                <a:hlinkClick r:id="rId5"/>
              </a:rPr>
              <a:t>Eye Dropper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 u="sng">
                <a:solidFill>
                  <a:schemeClr val="hlink"/>
                </a:solidFill>
                <a:hlinkClick r:id="rId6"/>
              </a:rPr>
              <a:t>Color by Fardos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 u="sng">
                <a:solidFill>
                  <a:schemeClr val="hlink"/>
                </a:solidFill>
                <a:hlinkClick r:id="rId7"/>
              </a:rPr>
              <a:t>ColorZilla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u="sng">
                <a:solidFill>
                  <a:schemeClr val="hlink"/>
                </a:solidFill>
                <a:hlinkClick r:id="rId8"/>
              </a:rPr>
              <a:t>Page Ruller</a:t>
            </a:r>
            <a:endParaRPr/>
          </a:p>
        </p:txBody>
      </p:sp>
      <p:sp>
        <p:nvSpPr>
          <p:cNvPr id="204" name="Google Shape;204;p4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idx="1" type="body"/>
          </p:nvPr>
        </p:nvSpPr>
        <p:spPr>
          <a:xfrm>
            <a:off x="453200" y="971850"/>
            <a:ext cx="8238300" cy="352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Testuj na kolezích v kanceláři.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testuj produkt a svůj návrh, ne kolegy,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komplikovaný design – alespoň 5 lidí,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bacha na své ego,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nikdy nic neslibuj (ani šéfovi),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malá odměna (pro všechny :)). </a:t>
            </a:r>
            <a:endParaRPr/>
          </a:p>
        </p:txBody>
      </p:sp>
      <p:sp>
        <p:nvSpPr>
          <p:cNvPr id="79" name="Google Shape;79;p23"/>
          <p:cNvSpPr txBox="1"/>
          <p:nvPr>
            <p:ph type="title"/>
          </p:nvPr>
        </p:nvSpPr>
        <p:spPr>
          <a:xfrm>
            <a:off x="453200" y="438625"/>
            <a:ext cx="8238300" cy="8835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Jak rychle a efektivně testovat I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idx="1" type="body"/>
          </p:nvPr>
        </p:nvSpPr>
        <p:spPr>
          <a:xfrm>
            <a:off x="453200" y="971850"/>
            <a:ext cx="8238300" cy="352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Pozoruj, co dělají, neraď a nerozčiluji se 😃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Piš si poznámky, nepřerušuj.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Sleduj jak vybírají, ne jen co vybírají,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ať mluví nahlas, co se jim honí hlavou.</a:t>
            </a:r>
            <a:endParaRPr/>
          </a:p>
        </p:txBody>
      </p:sp>
      <p:sp>
        <p:nvSpPr>
          <p:cNvPr id="85" name="Google Shape;85;p24"/>
          <p:cNvSpPr txBox="1"/>
          <p:nvPr>
            <p:ph type="title"/>
          </p:nvPr>
        </p:nvSpPr>
        <p:spPr>
          <a:xfrm>
            <a:off x="453200" y="438625"/>
            <a:ext cx="8238300" cy="8835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Jak rychle a efektivně testovat II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5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Ostatní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Grafické programy k použití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7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GIMP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Inkscape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Adobe XD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Invision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Power Point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...</a:t>
            </a:r>
            <a:endParaRPr/>
          </a:p>
          <a:p>
            <a:pPr indent="-3810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 se může hodit za znalosti</a:t>
            </a:r>
            <a:endParaRPr/>
          </a:p>
        </p:txBody>
      </p:sp>
      <p:pic>
        <p:nvPicPr>
          <p:cNvPr id="102" name="Google Shape;1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175" y="381001"/>
            <a:ext cx="1689024" cy="168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5025" y="1075250"/>
            <a:ext cx="1549676" cy="154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1750" y="2283827"/>
            <a:ext cx="1171674" cy="11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6200" y="2986550"/>
            <a:ext cx="1238000" cy="12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 ještě?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Máš-li pochybnosti o designu (pochybnost není, že se ti to nelíbí), zkus přemýšlet, jak to vylepšit a pobav se o tom s designérem.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Měj argumenty. Spolupracuj s designérem, pomůže to oběma.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As front-end developers, our job is, essentially, to turn designs into reality via code.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Pozor na kulturní rozdíly.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